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82" r:id="rId2"/>
    <p:sldId id="328" r:id="rId3"/>
    <p:sldId id="344" r:id="rId4"/>
    <p:sldId id="343" r:id="rId5"/>
    <p:sldId id="329" r:id="rId6"/>
    <p:sldId id="331" r:id="rId7"/>
    <p:sldId id="332" r:id="rId8"/>
    <p:sldId id="337" r:id="rId9"/>
    <p:sldId id="334" r:id="rId10"/>
    <p:sldId id="333" r:id="rId11"/>
    <p:sldId id="330" r:id="rId12"/>
    <p:sldId id="335" r:id="rId13"/>
    <p:sldId id="338" r:id="rId14"/>
    <p:sldId id="336" r:id="rId15"/>
    <p:sldId id="339" r:id="rId16"/>
    <p:sldId id="340" r:id="rId17"/>
    <p:sldId id="341" r:id="rId18"/>
    <p:sldId id="34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83"/>
    <p:restoredTop sz="94672"/>
  </p:normalViewPr>
  <p:slideViewPr>
    <p:cSldViewPr snapToGrid="0" snapToObjects="1">
      <p:cViewPr varScale="1">
        <p:scale>
          <a:sx n="138" d="100"/>
          <a:sy n="138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0BC3A-953C-654D-BC1C-D0CE62D4964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7D17-6095-D940-89AB-64358FB46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7D17-6095-D940-89AB-64358FB46A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0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Metallic Fuel Microstructural Phenomena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90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24D09-1001-F742-9E5D-A342D0C1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34DB9-B83C-A44C-98BC-C7220DC50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77164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EBF7-75E5-D549-9D3E-4A5AE27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7B8FD-5301-6340-BDFA-BC4508D6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8130"/>
            <a:ext cx="5816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72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FFCF-2A91-204A-99A6-C0B09B41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Bubble Morphology in gamma 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8E65-F8EF-1341-AB21-D69D12F37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04873" cy="396567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4828-9334-2242-8A28-5D3C73B4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D452-6542-7D42-9C02-38631EEC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08" y="1968501"/>
            <a:ext cx="4185805" cy="484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45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07A6-050D-8F4F-A373-C93951B7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U-</a:t>
            </a:r>
            <a:r>
              <a:rPr lang="en-US" dirty="0" err="1"/>
              <a:t>Zr</a:t>
            </a:r>
            <a:r>
              <a:rPr lang="en-US" dirty="0"/>
              <a:t> Bubble </a:t>
            </a:r>
            <a:r>
              <a:rPr lang="en-US" dirty="0" err="1"/>
              <a:t>Morpology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6C33E-6B86-5F42-BC07-F203C27A7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38018-02B4-084F-99A2-388FF023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8DBBE-8593-8742-BB8D-9C92B98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0" y="2287398"/>
            <a:ext cx="3937934" cy="39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CC3F-9CED-7444-A5E0-CF51A63A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Radially Varying Bubble Morphologies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B004-10E9-C244-B015-FB7D22E54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C69F-7A85-594D-AD10-9FFF4E61F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C1218-7F07-D04C-A28F-2D2D3993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2" y="1968501"/>
            <a:ext cx="4851398" cy="44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6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0051-EA72-CE45-A80C-447E638C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Axial Varying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FBE1-2493-0642-9D89-B43FE7D7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5636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2FB00-6D9D-3D4A-A2FF-7A137C17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ACBA5-24D7-2C48-BB55-C760E1B2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1349" y="1406111"/>
            <a:ext cx="3819781" cy="56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1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9E98-34E4-E84D-B556-68FA0EAF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Fuel-Clad Chemical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6F888-2623-F149-9D42-D7C721237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7236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86ED9-1F91-A841-9381-22510CE8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DBE0A-03B4-904B-97B5-7550ECB8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841" y="1939880"/>
            <a:ext cx="5981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8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7006-B74B-3346-8588-E027C6C2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Species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4EE8-09A2-1844-9F68-0C3C5EB65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093527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8F04B-395F-3141-8C1D-C2246861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29E01-AA9D-CC48-8C59-05DD03F0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292" y="1746811"/>
            <a:ext cx="3426108" cy="46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24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1F9-CFAE-C649-B385-DB80FE33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F719-047E-8A48-B88B-4696EB7A3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0A6FC-D7BD-C045-998A-59BD9113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3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7F9D4-0F15-494A-8A03-7B2BEF62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90818-DA66-6342-A279-238CB42F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D3154-795D-804F-9AA3-4214339C0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3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0498-2A4F-B74D-8028-BAA9D908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63D9-BC6B-A04D-B33E-8FE503E7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110996"/>
          </a:xfrm>
        </p:spPr>
        <p:txBody>
          <a:bodyPr>
            <a:normAutofit/>
          </a:bodyPr>
          <a:lstStyle/>
          <a:p>
            <a:r>
              <a:rPr lang="en-US" dirty="0"/>
              <a:t>Corrosion is the environmental degradation of materials</a:t>
            </a:r>
          </a:p>
          <a:p>
            <a:r>
              <a:rPr lang="en-US" dirty="0"/>
              <a:t>Cladding oxidizes, forming ZrO</a:t>
            </a:r>
            <a:r>
              <a:rPr lang="en-US" baseline="-25000" dirty="0"/>
              <a:t>2</a:t>
            </a:r>
          </a:p>
          <a:p>
            <a:r>
              <a:rPr lang="en-US" dirty="0"/>
              <a:t>The limiting step for oxidation is the oxygen transport through the oxide layer</a:t>
            </a:r>
          </a:p>
          <a:p>
            <a:pPr lvl="1"/>
            <a:r>
              <a:rPr lang="en-US" dirty="0"/>
              <a:t>It begins being controlled by diffusion</a:t>
            </a:r>
          </a:p>
          <a:p>
            <a:pPr lvl="1"/>
            <a:r>
              <a:rPr lang="en-US" dirty="0"/>
              <a:t>Then, a protective layer forms that slows oxidation</a:t>
            </a:r>
          </a:p>
          <a:p>
            <a:pPr lvl="1"/>
            <a:r>
              <a:rPr lang="en-US" dirty="0"/>
              <a:t>Once transition occurs, it loses its protectiveness and speeds up again</a:t>
            </a:r>
          </a:p>
          <a:p>
            <a:r>
              <a:rPr lang="en-US" dirty="0"/>
              <a:t>Hydrogen released by oxidation enters the cladding</a:t>
            </a:r>
          </a:p>
          <a:p>
            <a:r>
              <a:rPr lang="en-US" dirty="0"/>
              <a:t>Due to low solubility (that is a function of temperature), hydrides form</a:t>
            </a:r>
          </a:p>
          <a:p>
            <a:r>
              <a:rPr lang="en-US" dirty="0"/>
              <a:t>Hydrides are brittle, and so reduce the ductility of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B09ED-F306-194F-939A-1C3DA497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0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CFA2-07CC-A44C-9A2F-9D1F7CED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metallic fuel?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35702-3AFD-FF44-8E24-6665BFE3D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7384" y="656440"/>
            <a:ext cx="2967925" cy="31429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281B2-42F7-A44F-A4AE-25BA37A5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24C27-9683-7744-AB66-FA027F9F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145" y="3781426"/>
            <a:ext cx="2918164" cy="29400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661F88-4389-DF43-9195-B3BC4EDB785A}"/>
              </a:ext>
            </a:extLst>
          </p:cNvPr>
          <p:cNvSpPr txBox="1">
            <a:spLocks/>
          </p:cNvSpPr>
          <p:nvPr/>
        </p:nvSpPr>
        <p:spPr bwMode="auto">
          <a:xfrm>
            <a:off x="609600" y="2160495"/>
            <a:ext cx="6788727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It has demonstrated a high burnup capability beyond 20%</a:t>
            </a:r>
          </a:p>
          <a:p>
            <a:r>
              <a:rPr lang="en-US" sz="2000" dirty="0"/>
              <a:t>Metal fuel also has superior off-normal performance characteristics, in particular for the run-beyond-cladding-breach conditions due to the compatibility of metal fuel with sodium coolant</a:t>
            </a:r>
          </a:p>
          <a:p>
            <a:r>
              <a:rPr lang="en-US" sz="2000" dirty="0"/>
              <a:t>the inherent passive safety potential where metal fuel is far superior to other fuel types</a:t>
            </a:r>
          </a:p>
          <a:p>
            <a:r>
              <a:rPr lang="en-US" sz="2000" dirty="0"/>
              <a:t>Metal fuel also allows a very simple injection-casting fabrication technique and electrorefining-based fuel cycle closure, which promises simpler waste management, proliferation-resistance, and much improved economics </a:t>
            </a:r>
          </a:p>
        </p:txBody>
      </p:sp>
    </p:spTree>
    <p:extLst>
      <p:ext uri="{BB962C8B-B14F-4D97-AF65-F5344CB8AC3E}">
        <p14:creationId xmlns:p14="http://schemas.microsoft.com/office/powerpoint/2010/main" val="379031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5D68-CBAE-0C4F-9BD6-BF95B886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alloy?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5AF1-C9B1-2743-BA5B-9FF8A8D89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8255" cy="3965670"/>
          </a:xfrm>
        </p:spPr>
        <p:txBody>
          <a:bodyPr/>
          <a:lstStyle/>
          <a:p>
            <a:r>
              <a:rPr lang="en-US" dirty="0"/>
              <a:t>Unalloyed swelling can reach &gt;150% at target burnups </a:t>
            </a:r>
          </a:p>
          <a:p>
            <a:r>
              <a:rPr lang="en-US" dirty="0"/>
              <a:t>Anisotropic swelling of alpha U</a:t>
            </a:r>
          </a:p>
          <a:p>
            <a:pPr lvl="1"/>
            <a:r>
              <a:rPr lang="en-US" dirty="0"/>
              <a:t>thermal expansion</a:t>
            </a:r>
          </a:p>
          <a:p>
            <a:pPr lvl="1"/>
            <a:r>
              <a:rPr lang="en-US" dirty="0"/>
              <a:t>irradiation growth</a:t>
            </a:r>
          </a:p>
          <a:p>
            <a:r>
              <a:rPr lang="en-US" dirty="0"/>
              <a:t>Cavitation swelling is characterized by large irregular cavities that form by mechanical tearing at grain and sub-grain boundaries, resulting in a very deformed “swirled”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43D5-0E8C-344A-A469-E13A1649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E6B1C-B929-1B45-A072-0061E53C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892" y="2402342"/>
            <a:ext cx="2440322" cy="1954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11070-38E8-4642-B8BC-17AD835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776" y="4356625"/>
            <a:ext cx="2698555" cy="2501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14BA8-E983-B04C-981A-14F4492FB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776" y="456090"/>
            <a:ext cx="2882569" cy="19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F0AD-8D68-C145-A878-FED9BA00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</a:t>
            </a:r>
            <a:r>
              <a:rPr lang="en-US" dirty="0" err="1"/>
              <a:t>Zr</a:t>
            </a:r>
            <a:r>
              <a:rPr lang="en-US" dirty="0"/>
              <a:t> (U-Pu-</a:t>
            </a:r>
            <a:r>
              <a:rPr lang="en-US" dirty="0" err="1"/>
              <a:t>Zr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1674-A819-894A-AD4F-63C545E55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7927" cy="3965670"/>
          </a:xfrm>
        </p:spPr>
        <p:txBody>
          <a:bodyPr/>
          <a:lstStyle/>
          <a:p>
            <a:r>
              <a:rPr lang="en-US" dirty="0"/>
              <a:t>Alloying with </a:t>
            </a:r>
            <a:r>
              <a:rPr lang="en-US" dirty="0" err="1"/>
              <a:t>Zr</a:t>
            </a:r>
            <a:r>
              <a:rPr lang="en-US" dirty="0"/>
              <a:t> increases melting point and stabilizes the high temperature bcc phase</a:t>
            </a:r>
          </a:p>
          <a:p>
            <a:r>
              <a:rPr lang="en-US" dirty="0"/>
              <a:t>Temperature range for fuel is ~800-1100 K</a:t>
            </a:r>
          </a:p>
          <a:p>
            <a:r>
              <a:rPr lang="en-US" dirty="0"/>
              <a:t>Typically 10 weight percent </a:t>
            </a:r>
            <a:r>
              <a:rPr lang="en-US" dirty="0" err="1"/>
              <a:t>Zr</a:t>
            </a:r>
            <a:r>
              <a:rPr lang="en-US" dirty="0"/>
              <a:t> (23 atomic percent)</a:t>
            </a:r>
          </a:p>
          <a:p>
            <a:r>
              <a:rPr lang="en-US" dirty="0"/>
              <a:t>Directly in multiphase region</a:t>
            </a:r>
          </a:p>
          <a:p>
            <a:pPr lvl="1"/>
            <a:r>
              <a:rPr lang="en-US" dirty="0"/>
              <a:t>find bcc, beta, alpha U, delta UZr2, alternate bcc phases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6764-16A2-474C-99F8-7C6CFE79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CE206-B615-2B4C-9E94-398348277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7" y="1726623"/>
            <a:ext cx="4423937" cy="2778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8CCB9-CCCE-6348-A4A9-2F4AF1E0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82" y="4416908"/>
            <a:ext cx="2586760" cy="2304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1AD0A-E39F-F84E-B2B7-077FBA88E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25"/>
          <a:stretch/>
        </p:blipFill>
        <p:spPr>
          <a:xfrm>
            <a:off x="9320068" y="4502810"/>
            <a:ext cx="2336222" cy="203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DC92-BEE5-1F4A-920E-5F1077EB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Redistribution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B40C-5F66-FA40-805D-36D87A2D8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77164" cy="39656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70A85-EA6F-3440-A443-5A5184D6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FB647-94D1-9248-91F1-B08D238D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986" y="2114262"/>
            <a:ext cx="4321972" cy="40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0DE93-4FA9-F140-BAB7-1FFF6AD3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U Tearing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16992-5286-B140-B729-82A60B77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8164-D361-3E4F-85AF-1F32415B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F9149-94F9-AF47-A37B-D2AE0EBF0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55" y="2198687"/>
            <a:ext cx="3612573" cy="402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2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4532-7E38-F143-8310-24A27C06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 of Metallic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EDBC-EE58-B544-BFC5-27855BA7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1B226-009A-7543-A863-CB951BDF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97A5F-9921-5344-9CC0-2BCAB747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09" y="1865037"/>
            <a:ext cx="5033241" cy="437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4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239B-49E6-9C4F-BA84-7FCC8452A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1047F-F60C-5E47-8AB1-D3D157F4F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82933-3D54-E446-85B2-D0031184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F451C-F488-0241-8FE5-AD8080C2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654" y="1821527"/>
            <a:ext cx="4544291" cy="45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7991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8742</TotalTime>
  <Words>337</Words>
  <Application>Microsoft Macintosh PowerPoint</Application>
  <PresentationFormat>Widescreen</PresentationFormat>
  <Paragraphs>59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ＭＳ Ｐゴシック</vt:lpstr>
      <vt:lpstr>Arial</vt:lpstr>
      <vt:lpstr>Calibri</vt:lpstr>
      <vt:lpstr>NCStateU-horizontal-left-logo</vt:lpstr>
      <vt:lpstr>Metallic Fuel Microstructural Phenomena</vt:lpstr>
      <vt:lpstr>Last time</vt:lpstr>
      <vt:lpstr>Why metallic fuel?</vt:lpstr>
      <vt:lpstr>Why do we alloy?</vt:lpstr>
      <vt:lpstr>U-Zr (U-Pu-Zr)</vt:lpstr>
      <vt:lpstr>Fuel Redistribution</vt:lpstr>
      <vt:lpstr>alpha U Tearing</vt:lpstr>
      <vt:lpstr>Swelling of Metallic Fuel</vt:lpstr>
      <vt:lpstr>Fission Gas Release</vt:lpstr>
      <vt:lpstr>Cladding Strain</vt:lpstr>
      <vt:lpstr>Fission Gas Bubble Morphology in gamma U</vt:lpstr>
      <vt:lpstr>alpha U-Zr Bubble Morpology</vt:lpstr>
      <vt:lpstr>Radially Varying Bubble Morphologies</vt:lpstr>
      <vt:lpstr>Axial Varying Microstructure</vt:lpstr>
      <vt:lpstr>Fuel-Clad Chemical Interaction</vt:lpstr>
      <vt:lpstr>Chemical Species Interaction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 Beeler</cp:lastModifiedBy>
  <cp:revision>82</cp:revision>
  <dcterms:created xsi:type="dcterms:W3CDTF">2020-02-19T20:03:05Z</dcterms:created>
  <dcterms:modified xsi:type="dcterms:W3CDTF">2020-04-14T16:38:05Z</dcterms:modified>
</cp:coreProperties>
</file>